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6" r:id="rId4"/>
    <p:sldId id="267" r:id="rId5"/>
    <p:sldId id="259" r:id="rId6"/>
    <p:sldId id="268" r:id="rId7"/>
    <p:sldId id="260" r:id="rId8"/>
    <p:sldId id="269" r:id="rId9"/>
    <p:sldId id="261" r:id="rId10"/>
    <p:sldId id="270" r:id="rId11"/>
    <p:sldId id="271" r:id="rId12"/>
    <p:sldId id="262" r:id="rId13"/>
    <p:sldId id="263" r:id="rId14"/>
    <p:sldId id="272" r:id="rId15"/>
    <p:sldId id="273" r:id="rId16"/>
    <p:sldId id="265" r:id="rId1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9" d="100"/>
          <a:sy n="129" d="100"/>
        </p:scale>
        <p:origin x="336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12AFE-7145-4D6B-B846-15A856AC64E6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34403-69F9-4239-808E-887A6A62F6BB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817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4403-69F9-4239-808E-887A6A62F6B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420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08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99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22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11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4185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53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29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61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33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88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EB40-6C06-4B53-8955-E1F123C63651}" type="datetimeFigureOut">
              <a:rPr lang="de-DE" smtClean="0"/>
              <a:t>10.11.2013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BB83-B96F-49F1-B904-7BD4A6D997D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90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Comparison of </a:t>
            </a:r>
            <a:br>
              <a:rPr lang="en-GB" dirty="0" smtClean="0"/>
            </a:br>
            <a:r>
              <a:rPr lang="en-GB" dirty="0" smtClean="0"/>
              <a:t>Transition Management Practices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Project partner states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&amp;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Associated project partner states</a:t>
            </a:r>
            <a:endParaRPr lang="en-GB" dirty="0"/>
          </a:p>
        </p:txBody>
      </p:sp>
      <p:pic>
        <p:nvPicPr>
          <p:cNvPr id="1026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40"/>
            <a:ext cx="4105151" cy="10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511742" y="438106"/>
            <a:ext cx="4132266" cy="542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408264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600" dirty="0" smtClean="0">
                <a:latin typeface="Univers LT Std 57 Cn" pitchFamily="34" charset="0"/>
              </a:rPr>
              <a:t>Department </a:t>
            </a:r>
            <a:r>
              <a:rPr lang="en-GB" sz="16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29158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/>
              <a:t>Transitional </a:t>
            </a:r>
            <a:r>
              <a:rPr lang="en-GB" dirty="0" smtClean="0"/>
              <a:t>phase (4)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705145"/>
              </p:ext>
            </p:extLst>
          </p:nvPr>
        </p:nvGraphicFramePr>
        <p:xfrm>
          <a:off x="323528" y="1600201"/>
          <a:ext cx="8568953" cy="5152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153246"/>
                <a:gridCol w="1199637"/>
                <a:gridCol w="1199637"/>
                <a:gridCol w="1199637"/>
                <a:gridCol w="1124659"/>
                <a:gridCol w="1188970"/>
                <a:gridCol w="1071119"/>
              </a:tblGrid>
              <a:tr h="469228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III.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1340978">
                <a:tc rowSpan="2">
                  <a:txBody>
                    <a:bodyPr/>
                    <a:lstStyle/>
                    <a:p>
                      <a:endParaRPr lang="de-DE" sz="1100" dirty="0" smtClean="0"/>
                    </a:p>
                    <a:p>
                      <a:r>
                        <a:rPr lang="de-DE" dirty="0" smtClean="0"/>
                        <a:t>5.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Visits (-)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 smtClean="0"/>
                        <a:t>Visits (+), if needed</a:t>
                      </a:r>
                    </a:p>
                    <a:p>
                      <a:pPr algn="ctr"/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Visits (+): once or twice a few months before release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Visits (+),if</a:t>
                      </a:r>
                      <a:r>
                        <a:rPr lang="en-US" sz="1200" baseline="0" dirty="0" smtClean="0"/>
                        <a:t> prisoners are subject to post custody supervision </a:t>
                      </a: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algn="ctr"/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Visits (+), if needed (at least 6 months prior to release): frequency  is set individually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Visits (-)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algn="ctr"/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Visits (+),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frequency  is set individually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algn="ctr"/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7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Continuity of care (-)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Continuity of care (+), by</a:t>
                      </a:r>
                      <a:r>
                        <a:rPr lang="en-US" sz="1200" baseline="0" dirty="0" smtClean="0"/>
                        <a:t> law for those placed under supervision </a:t>
                      </a:r>
                      <a:endParaRPr lang="en-US" sz="120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Continuity of care (+) for post custody supervision or supervision as a condition of a temporary release order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Continuity of care (+), by</a:t>
                      </a:r>
                      <a:r>
                        <a:rPr lang="en-US" sz="1200" baseline="0" dirty="0" smtClean="0"/>
                        <a:t> law 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04587">
                <a:tc rowSpan="2">
                  <a:txBody>
                    <a:bodyPr/>
                    <a:lstStyle/>
                    <a:p>
                      <a:endParaRPr lang="de-DE" sz="1200" dirty="0" smtClean="0"/>
                    </a:p>
                    <a:p>
                      <a:r>
                        <a:rPr lang="de-DE" dirty="0" smtClean="0"/>
                        <a:t>6.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Prison</a:t>
                      </a:r>
                      <a:r>
                        <a:rPr lang="de-DE" sz="1200" dirty="0" smtClean="0"/>
                        <a:t>: (+), </a:t>
                      </a:r>
                      <a:r>
                        <a:rPr lang="en-US" sz="1200" dirty="0" smtClean="0"/>
                        <a:t>member of the Psychosocial Service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Prison: (+), Officers/contact persons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Prison: (+), Senior criminal sanctions official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Prison: (+), case manager of the ISM</a:t>
                      </a:r>
                    </a:p>
                    <a:p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Prison: (+), manager of a division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Prison: (-)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Prison: (+), pedagogues, psychologists or social w…</a:t>
                      </a:r>
                      <a:endParaRPr lang="de-DE" sz="120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59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Community: (+), </a:t>
                      </a:r>
                      <a:r>
                        <a:rPr lang="de-DE" sz="1200" dirty="0" smtClean="0"/>
                        <a:t>Justice </a:t>
                      </a:r>
                      <a:r>
                        <a:rPr lang="de-DE" sz="1200" dirty="0" err="1" smtClean="0"/>
                        <a:t>assistant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Community: (+), Probation officer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Community: (+), Supervisor at the Community</a:t>
                      </a:r>
                      <a:r>
                        <a:rPr lang="en-US" sz="1200" baseline="0" dirty="0" smtClean="0"/>
                        <a:t> ..</a:t>
                      </a:r>
                      <a:endParaRPr lang="en-US" sz="120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Community: (+), </a:t>
                      </a:r>
                      <a:r>
                        <a:rPr lang="en-GB" sz="1200" noProof="0" dirty="0" smtClean="0"/>
                        <a:t>assigned Probation </a:t>
                      </a:r>
                      <a:r>
                        <a:rPr lang="de-DE" sz="1200" dirty="0" smtClean="0"/>
                        <a:t>Officer 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Community: (+),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Probation officer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2213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/>
              <a:t>Transitional </a:t>
            </a:r>
            <a:r>
              <a:rPr lang="en-GB" dirty="0" smtClean="0"/>
              <a:t>phase (5)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421075"/>
              </p:ext>
            </p:extLst>
          </p:nvPr>
        </p:nvGraphicFramePr>
        <p:xfrm>
          <a:off x="323527" y="1600200"/>
          <a:ext cx="8568952" cy="41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/>
                <a:gridCol w="1141454"/>
                <a:gridCol w="1190715"/>
                <a:gridCol w="1190715"/>
                <a:gridCol w="1190715"/>
                <a:gridCol w="1228832"/>
                <a:gridCol w="1170386"/>
                <a:gridCol w="1024086"/>
              </a:tblGrid>
              <a:tr h="505000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III.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387696">
                <a:tc>
                  <a:txBody>
                    <a:bodyPr/>
                    <a:lstStyle/>
                    <a:p>
                      <a:r>
                        <a:rPr lang="de-DE" dirty="0" smtClean="0"/>
                        <a:t>7.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/>
                    </a:p>
                    <a:p>
                      <a:pPr algn="ctr"/>
                      <a:r>
                        <a:rPr lang="de-DE" sz="1200" dirty="0" smtClean="0"/>
                        <a:t>…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/>
                    </a:p>
                    <a:p>
                      <a:pPr algn="ctr"/>
                      <a:r>
                        <a:rPr lang="de-DE" sz="1200" dirty="0" smtClean="0"/>
                        <a:t>…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/>
                    </a:p>
                    <a:p>
                      <a:pPr algn="ctr"/>
                      <a:r>
                        <a:rPr lang="de-DE" sz="1200" dirty="0" smtClean="0"/>
                        <a:t>…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</a:tr>
              <a:tr h="434552">
                <a:tc rowSpan="2">
                  <a:txBody>
                    <a:bodyPr/>
                    <a:lstStyle/>
                    <a:p>
                      <a:endParaRPr lang="de-DE" sz="1200" dirty="0" smtClean="0"/>
                    </a:p>
                    <a:p>
                      <a:endParaRPr lang="de-DE" sz="2000" dirty="0" smtClean="0"/>
                    </a:p>
                    <a:p>
                      <a:r>
                        <a:rPr lang="de-DE" dirty="0" smtClean="0"/>
                        <a:t>8.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latin typeface="+mn-lt"/>
                        </a:rPr>
                        <a:t>Halfway houses (-)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latin typeface="+mn-lt"/>
                        </a:rPr>
                        <a:t>Halfway houses (-)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Halfway houses (+)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>
                          <a:latin typeface="+mn-lt"/>
                        </a:rPr>
                        <a:t>Halfway houses (-)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Halfway houses (+)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latin typeface="+mn-lt"/>
                        </a:rPr>
                        <a:t>Halfway houses (-)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>
                          <a:latin typeface="+mn-lt"/>
                        </a:rPr>
                        <a:t>Halfway houses (-)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5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0" dirty="0" smtClean="0"/>
                        <a:t>EM (+) only in the preparatory stage for conditional release</a:t>
                      </a:r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EM (+) in combination with release on parole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EM </a:t>
                      </a:r>
                      <a:r>
                        <a:rPr lang="en-US" sz="1200" noProof="0" dirty="0" smtClean="0"/>
                        <a:t>(+) as part of the “Supervised probationary freedom”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EM (-)</a:t>
                      </a:r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EM </a:t>
                      </a:r>
                      <a:r>
                        <a:rPr lang="en-US" sz="1200" noProof="0" dirty="0" smtClean="0"/>
                        <a:t>(+)  for offenders under supervision of conduct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EM (-), but in development</a:t>
                      </a:r>
                    </a:p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EM (-)</a:t>
                      </a:r>
                    </a:p>
                    <a:p>
                      <a:pPr algn="ctr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51030">
                <a:tc>
                  <a:txBody>
                    <a:bodyPr/>
                    <a:lstStyle/>
                    <a:p>
                      <a:endParaRPr lang="de-DE" sz="1400" dirty="0" smtClean="0"/>
                    </a:p>
                    <a:p>
                      <a:r>
                        <a:rPr lang="de-DE" dirty="0" smtClean="0"/>
                        <a:t>9.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err="1" smtClean="0"/>
                        <a:t>Afdeling</a:t>
                      </a:r>
                      <a:r>
                        <a:rPr lang="en-US" sz="1200" noProof="0" dirty="0" smtClean="0"/>
                        <a:t> </a:t>
                      </a:r>
                      <a:r>
                        <a:rPr lang="en-US" sz="1200" noProof="0" dirty="0" err="1" smtClean="0"/>
                        <a:t>Welzijn</a:t>
                      </a:r>
                      <a:r>
                        <a:rPr lang="en-US" sz="1200" noProof="0" dirty="0" smtClean="0"/>
                        <a:t> en </a:t>
                      </a:r>
                      <a:r>
                        <a:rPr lang="en-US" sz="1200" noProof="0" dirty="0" err="1" smtClean="0"/>
                        <a:t>Samenleving</a:t>
                      </a:r>
                      <a:endParaRPr lang="en-US" sz="1200" noProof="0" dirty="0" smtClean="0"/>
                    </a:p>
                    <a:p>
                      <a:r>
                        <a:rPr lang="en-US" sz="1200" noProof="0" dirty="0" smtClean="0"/>
                        <a:t>(Flanders)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NGOs 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Peer groups, self-care groups, spiritual groups (congregations) and other voluntary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Community and voluntary bodies 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Private external services 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Spiritual groups (churches)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NGOs, self-care groups (AA, NA) and other voluntary organizations</a:t>
                      </a:r>
                      <a:endParaRPr lang="en-GB" sz="12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46127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Aftercare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890269"/>
              </p:ext>
            </p:extLst>
          </p:nvPr>
        </p:nvGraphicFramePr>
        <p:xfrm>
          <a:off x="323528" y="1600201"/>
          <a:ext cx="8363272" cy="5091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115194"/>
                <a:gridCol w="1170842"/>
                <a:gridCol w="1170842"/>
                <a:gridCol w="1097664"/>
                <a:gridCol w="1170842"/>
                <a:gridCol w="1160431"/>
                <a:gridCol w="1045409"/>
              </a:tblGrid>
              <a:tr h="360243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IV.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450304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/>
                    </a:p>
                    <a:p>
                      <a:pPr algn="ctr"/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</a:tr>
              <a:tr h="472150">
                <a:tc rowSpan="2">
                  <a:txBody>
                    <a:bodyPr/>
                    <a:lstStyle/>
                    <a:p>
                      <a:endParaRPr lang="de-DE" sz="1800" dirty="0" smtClean="0"/>
                    </a:p>
                    <a:p>
                      <a:r>
                        <a:rPr lang="de-DE" dirty="0" smtClean="0"/>
                        <a:t>2.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Legal provision</a:t>
                      </a:r>
                      <a:r>
                        <a:rPr lang="en-US" sz="1200" baseline="0" dirty="0" smtClean="0"/>
                        <a:t>s (-)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Legal provision</a:t>
                      </a:r>
                      <a:r>
                        <a:rPr lang="en-US" sz="1200" baseline="0" dirty="0" smtClean="0"/>
                        <a:t>s (+)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Legal provision</a:t>
                      </a:r>
                      <a:r>
                        <a:rPr lang="en-US" sz="1200" baseline="0" dirty="0" smtClean="0"/>
                        <a:t>s (-)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Legal provision</a:t>
                      </a:r>
                      <a:r>
                        <a:rPr lang="en-US" sz="1200" baseline="0" dirty="0" smtClean="0"/>
                        <a:t>s (-)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Legal provision</a:t>
                      </a:r>
                      <a:r>
                        <a:rPr lang="en-US" sz="1200" baseline="0" dirty="0" smtClean="0"/>
                        <a:t>s (-)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Legal provision</a:t>
                      </a:r>
                      <a:r>
                        <a:rPr lang="en-US" sz="1200" baseline="0" dirty="0" smtClean="0"/>
                        <a:t>s (-)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n/a</a:t>
                      </a:r>
                      <a:endParaRPr lang="en-US" sz="1200" baseline="0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4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err="1" smtClean="0"/>
                        <a:t>Risk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assessment</a:t>
                      </a:r>
                      <a:r>
                        <a:rPr lang="de-DE" sz="1200" dirty="0" smtClean="0"/>
                        <a:t>  </a:t>
                      </a:r>
                      <a:r>
                        <a:rPr lang="de-DE" sz="1200" dirty="0" err="1" smtClean="0"/>
                        <a:t>tool</a:t>
                      </a:r>
                      <a:r>
                        <a:rPr lang="de-DE" sz="1200" dirty="0" smtClean="0"/>
                        <a:t> (+)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err="1" smtClean="0"/>
                        <a:t>Risk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assessment</a:t>
                      </a:r>
                      <a:r>
                        <a:rPr lang="de-DE" sz="1200" dirty="0" smtClean="0"/>
                        <a:t>  </a:t>
                      </a:r>
                      <a:r>
                        <a:rPr lang="de-DE" sz="1200" dirty="0" err="1" smtClean="0"/>
                        <a:t>tools</a:t>
                      </a:r>
                      <a:r>
                        <a:rPr lang="de-DE" sz="1200" dirty="0" smtClean="0"/>
                        <a:t> (+)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Standards </a:t>
                      </a:r>
                      <a:r>
                        <a:rPr lang="de-DE" sz="1200" dirty="0" err="1" smtClean="0"/>
                        <a:t>for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risk</a:t>
                      </a:r>
                      <a:r>
                        <a:rPr lang="de-DE" sz="1200" baseline="0" dirty="0" smtClean="0"/>
                        <a:t> </a:t>
                      </a:r>
                      <a:r>
                        <a:rPr lang="de-DE" sz="1200" baseline="0" dirty="0" err="1" smtClean="0"/>
                        <a:t>assess-ment</a:t>
                      </a:r>
                      <a:r>
                        <a:rPr lang="de-DE" sz="1200" baseline="0" dirty="0" smtClean="0"/>
                        <a:t> (+)</a:t>
                      </a:r>
                      <a:endParaRPr lang="de-DE" sz="120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11761">
                <a:tc>
                  <a:txBody>
                    <a:bodyPr/>
                    <a:lstStyle/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2400" dirty="0" smtClean="0"/>
                    </a:p>
                    <a:p>
                      <a:r>
                        <a:rPr lang="de-DE" dirty="0" smtClean="0"/>
                        <a:t>3.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Houses of Justice 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Police services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None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de-DE" sz="1200" dirty="0" err="1" smtClean="0"/>
                        <a:t>Probation</a:t>
                      </a:r>
                      <a:r>
                        <a:rPr lang="de-DE" sz="1200" dirty="0" smtClean="0"/>
                        <a:t> Service 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de-DE" sz="1200" dirty="0" err="1" smtClean="0"/>
                        <a:t>Irish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Prison</a:t>
                      </a:r>
                      <a:r>
                        <a:rPr lang="de-DE" sz="1200" dirty="0" smtClean="0"/>
                        <a:t> Service 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de-DE" sz="1200" dirty="0" smtClean="0"/>
                        <a:t>Courts Service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de-DE" sz="1200" dirty="0" smtClean="0"/>
                        <a:t>An </a:t>
                      </a:r>
                      <a:r>
                        <a:rPr lang="de-DE" sz="1200" dirty="0" err="1" smtClean="0"/>
                        <a:t>Garda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Síochána</a:t>
                      </a:r>
                      <a:r>
                        <a:rPr lang="de-DE" sz="1200" dirty="0" smtClean="0"/>
                        <a:t> (Police) 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Supervisory agency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Probation officer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Criminal judge (Court for the Execution of Sentences)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Forensic psychologist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Prosecution 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Non-profit </a:t>
                      </a:r>
                      <a:r>
                        <a:rPr lang="en-US" sz="1200" dirty="0" err="1" smtClean="0"/>
                        <a:t>organisations</a:t>
                      </a:r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None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None</a:t>
                      </a:r>
                      <a:endParaRPr lang="de-DE" sz="1200" dirty="0"/>
                    </a:p>
                  </a:txBody>
                  <a:tcPr/>
                </a:tc>
              </a:tr>
              <a:tr h="544276">
                <a:tc>
                  <a:txBody>
                    <a:bodyPr/>
                    <a:lstStyle/>
                    <a:p>
                      <a:r>
                        <a:rPr lang="de-DE" dirty="0" smtClean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…</a:t>
                      </a:r>
                    </a:p>
                    <a:p>
                      <a:pPr algn="ctr"/>
                      <a:endParaRPr lang="de-DE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24522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Aftercare (2)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424249"/>
              </p:ext>
            </p:extLst>
          </p:nvPr>
        </p:nvGraphicFramePr>
        <p:xfrm>
          <a:off x="323528" y="1600200"/>
          <a:ext cx="8363272" cy="388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115194"/>
                <a:gridCol w="1170842"/>
                <a:gridCol w="1170842"/>
                <a:gridCol w="1097664"/>
                <a:gridCol w="1170842"/>
                <a:gridCol w="1160431"/>
                <a:gridCol w="1045409"/>
              </a:tblGrid>
              <a:tr h="505000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IV.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1051030">
                <a:tc>
                  <a:txBody>
                    <a:bodyPr/>
                    <a:lstStyle/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r>
                        <a:rPr lang="de-DE" dirty="0" smtClean="0"/>
                        <a:t>6.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 algn="l">
                        <a:buFont typeface="Arial" pitchFamily="34" charset="0"/>
                        <a:buChar char="•"/>
                      </a:pPr>
                      <a:r>
                        <a:rPr lang="en-GB" sz="1200" noProof="0" dirty="0" smtClean="0"/>
                        <a:t>Police forces monitor the compliance of the</a:t>
                      </a:r>
                      <a:r>
                        <a:rPr lang="en-GB" sz="1200" baseline="0" noProof="0" dirty="0" smtClean="0"/>
                        <a:t> offender with conditions imposed by the court, concerning the behaviour of the offender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 algn="l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Local police is informed about offenders in their region </a:t>
                      </a:r>
                    </a:p>
                    <a:p>
                      <a:pPr marL="87313" indent="-87313" algn="l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The probation officer is entitled to receive and request information from the police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 algn="l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The police can assist the supervisor with appointments </a:t>
                      </a:r>
                    </a:p>
                    <a:p>
                      <a:pPr marL="87313" indent="-87313" algn="l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Police officers are used as assistant supervisors with high risk offenders</a:t>
                      </a:r>
                    </a:p>
                    <a:p>
                      <a:pPr marL="87313" indent="-87313" algn="l">
                        <a:buFont typeface="Arial" pitchFamily="34" charset="0"/>
                        <a:buChar char="•"/>
                      </a:pPr>
                      <a:r>
                        <a:rPr lang="en-US" sz="1200" dirty="0" smtClean="0"/>
                        <a:t>The supervisor can receive information on the parolee from the police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Involvement only in relation the requirements of sex offenders under the Sex Offenders Act 2001 and a joint model of sex offender management (SORAM)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algn="ctr"/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The police have to share any information about the offender with the probation officer 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The police visits the offender at home and controls if he/she complies with the directives and obligations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The police take part in the control/ supervision after release in cooperation with the probation and mediation officers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n/a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38686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Aftercare (3)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904898"/>
              </p:ext>
            </p:extLst>
          </p:nvPr>
        </p:nvGraphicFramePr>
        <p:xfrm>
          <a:off x="323528" y="1600200"/>
          <a:ext cx="8363272" cy="452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115194"/>
                <a:gridCol w="1170842"/>
                <a:gridCol w="1170842"/>
                <a:gridCol w="1097664"/>
                <a:gridCol w="1170842"/>
                <a:gridCol w="1160431"/>
                <a:gridCol w="1045409"/>
              </a:tblGrid>
              <a:tr h="505000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IV.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1051030">
                <a:tc>
                  <a:txBody>
                    <a:bodyPr/>
                    <a:lstStyle/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r>
                        <a:rPr lang="de-DE" dirty="0" smtClean="0"/>
                        <a:t>7.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Only in the preparatory stage for conditional release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 Release on parole with EM</a:t>
                      </a:r>
                    </a:p>
                    <a:p>
                      <a:r>
                        <a:rPr lang="en-US" sz="1200" dirty="0" smtClean="0"/>
                        <a:t>- EM as an alternative to arrest in the pretrial phase</a:t>
                      </a:r>
                    </a:p>
                    <a:p>
                      <a:r>
                        <a:rPr lang="en-US" sz="1200" dirty="0" smtClean="0"/>
                        <a:t>- EM as a supplement for short sentences (up to 6 months)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Only in supervised probationary freedom 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Only for prisoner management during hospitalization and similar circumstances only.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/>
                        <a:t>Only for offenders under supervision of conduct</a:t>
                      </a:r>
                    </a:p>
                    <a:p>
                      <a:endParaRPr lang="de-DE" sz="1200" dirty="0" smtClean="0"/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Being developed</a:t>
                      </a:r>
                      <a:r>
                        <a:rPr lang="de-DE" sz="1200" dirty="0" smtClean="0"/>
                        <a:t>, </a:t>
                      </a:r>
                      <a:r>
                        <a:rPr lang="en-US" sz="1200" dirty="0" smtClean="0"/>
                        <a:t>but not in practical use yet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/>
                        <a:t>EM (-)</a:t>
                      </a:r>
                      <a:endParaRPr lang="de-DE" sz="1200" dirty="0"/>
                    </a:p>
                  </a:txBody>
                  <a:tcPr/>
                </a:tc>
              </a:tr>
              <a:tr h="1051030">
                <a:tc>
                  <a:txBody>
                    <a:bodyPr/>
                    <a:lstStyle/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dirty="0" smtClean="0"/>
                        <a:t>8.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 is mostly used for house arrests.</a:t>
                      </a:r>
                    </a:p>
                    <a:p>
                      <a:r>
                        <a:rPr lang="en-US" sz="1200" dirty="0" smtClean="0"/>
                        <a:t>GPS is used only in a few cases (supplement for short sentences).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GPS is used. </a:t>
                      </a:r>
                    </a:p>
                    <a:p>
                      <a:r>
                        <a:rPr lang="en-US" sz="1200" dirty="0" smtClean="0"/>
                        <a:t>In regions with tunnels and buildings LBS is used additionally. There is no electronic supervised house arrest.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878249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Aftercare (4)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39909"/>
              </p:ext>
            </p:extLst>
          </p:nvPr>
        </p:nvGraphicFramePr>
        <p:xfrm>
          <a:off x="323528" y="1600200"/>
          <a:ext cx="8363272" cy="187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115194"/>
                <a:gridCol w="1170842"/>
                <a:gridCol w="1170842"/>
                <a:gridCol w="1097664"/>
                <a:gridCol w="1170842"/>
                <a:gridCol w="1160431"/>
                <a:gridCol w="1045409"/>
              </a:tblGrid>
              <a:tr h="505000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IV.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1051030">
                <a:tc>
                  <a:txBody>
                    <a:bodyPr/>
                    <a:lstStyle/>
                    <a:p>
                      <a:endParaRPr lang="de-DE" sz="1400" dirty="0" smtClean="0"/>
                    </a:p>
                    <a:p>
                      <a:r>
                        <a:rPr lang="de-DE" dirty="0" smtClean="0"/>
                        <a:t>9.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some cases NGOs are involved in the aftercare phase according to the regional possibilities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NGOs are involved in the aftercare phase,</a:t>
                      </a:r>
                      <a:r>
                        <a:rPr lang="en-US" sz="1200" baseline="0" dirty="0" smtClean="0"/>
                        <a:t> but not with legal responsibilities 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Probation Service works in partnership with voluntary organizations </a:t>
                      </a:r>
                    </a:p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Probation</a:t>
                      </a:r>
                      <a:r>
                        <a:rPr lang="en-US" sz="1200" baseline="0" dirty="0" smtClean="0"/>
                        <a:t> service </a:t>
                      </a:r>
                      <a:r>
                        <a:rPr lang="en-US" sz="1200" dirty="0" smtClean="0"/>
                        <a:t>works in cooperation with non-profit </a:t>
                      </a:r>
                      <a:r>
                        <a:rPr lang="en-GB" sz="1200" noProof="0" dirty="0" smtClean="0"/>
                        <a:t>organisations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1186441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i="1" dirty="0" smtClean="0"/>
              <a:t>Statistical information</a:t>
            </a:r>
            <a:endParaRPr lang="de-DE" i="1" dirty="0"/>
          </a:p>
        </p:txBody>
      </p:sp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project </a:t>
            </a:r>
            <a:r>
              <a:rPr lang="en-GB" sz="2800" smtClean="0"/>
              <a:t>partners and </a:t>
            </a:r>
            <a:r>
              <a:rPr lang="en-GB" sz="2800" dirty="0" smtClean="0"/>
              <a:t>associate partners did not provide for statistically comparable data. Therefore a comparison up to now has not been possible.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7363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	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I.</a:t>
            </a:r>
            <a:r>
              <a:rPr lang="de-DE" dirty="0"/>
              <a:t>	Legal </a:t>
            </a:r>
            <a:r>
              <a:rPr lang="de-DE" dirty="0" err="1"/>
              <a:t>issues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II.	</a:t>
            </a:r>
            <a:r>
              <a:rPr lang="en-GB" dirty="0"/>
              <a:t>Early/conditional release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III.	</a:t>
            </a:r>
            <a:r>
              <a:rPr lang="en-GB" dirty="0"/>
              <a:t>Transitional phase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IV.	</a:t>
            </a:r>
            <a:r>
              <a:rPr lang="de-DE" dirty="0" err="1" smtClean="0"/>
              <a:t>Aftercare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i="1" dirty="0" smtClean="0"/>
              <a:t>V. 	Statistical </a:t>
            </a:r>
            <a:r>
              <a:rPr lang="de-DE" i="1" dirty="0" err="1" smtClean="0"/>
              <a:t>information</a:t>
            </a:r>
            <a:endParaRPr lang="de-DE" i="1" dirty="0"/>
          </a:p>
        </p:txBody>
      </p:sp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21804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Legal issues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010293"/>
              </p:ext>
            </p:extLst>
          </p:nvPr>
        </p:nvGraphicFramePr>
        <p:xfrm>
          <a:off x="457200" y="1600200"/>
          <a:ext cx="8435281" cy="472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41"/>
                <a:gridCol w="1180923"/>
                <a:gridCol w="1180923"/>
                <a:gridCol w="1117910"/>
                <a:gridCol w="1096321"/>
                <a:gridCol w="1180923"/>
                <a:gridCol w="1180923"/>
                <a:gridCol w="1117717"/>
              </a:tblGrid>
              <a:tr h="376898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731822">
                <a:tc>
                  <a:txBody>
                    <a:bodyPr/>
                    <a:lstStyle/>
                    <a:p>
                      <a:endParaRPr lang="de-DE" sz="2000" dirty="0" smtClean="0"/>
                    </a:p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Not addressed</a:t>
                      </a:r>
                    </a:p>
                    <a:p>
                      <a:pPr algn="ctr"/>
                      <a:r>
                        <a:rPr lang="en-GB" sz="1200" noProof="0" dirty="0" smtClean="0"/>
                        <a:t>directly in law</a:t>
                      </a:r>
                    </a:p>
                    <a:p>
                      <a:pPr algn="ctr"/>
                      <a:endParaRPr lang="en-GB" sz="1200" noProof="0" dirty="0" smtClean="0"/>
                    </a:p>
                    <a:p>
                      <a:pPr algn="ctr"/>
                      <a:endParaRPr lang="en-GB" sz="12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distinction in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Not addressed</a:t>
                      </a:r>
                    </a:p>
                    <a:p>
                      <a:pPr algn="ctr"/>
                      <a:r>
                        <a:rPr lang="en-GB" sz="1200" noProof="0" dirty="0" smtClean="0"/>
                        <a:t>in law</a:t>
                      </a:r>
                    </a:p>
                    <a:p>
                      <a:pPr algn="ctr"/>
                      <a:endParaRPr lang="en-GB" sz="1200" noProof="0" dirty="0" smtClean="0"/>
                    </a:p>
                    <a:p>
                      <a:pPr algn="ctr"/>
                      <a:endParaRPr lang="en-GB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No distinction in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Reference to high risk offenders in</a:t>
                      </a:r>
                      <a:r>
                        <a:rPr lang="en-GB" sz="1200" baseline="0" noProof="0" dirty="0" smtClean="0"/>
                        <a:t> criminal law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distinction in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Not addressed</a:t>
                      </a:r>
                    </a:p>
                    <a:p>
                      <a:pPr algn="ctr"/>
                      <a:r>
                        <a:rPr lang="en-GB" sz="1200" noProof="0" dirty="0" smtClean="0"/>
                        <a:t>in law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distinction in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Reference to high risk offenders in</a:t>
                      </a:r>
                      <a:r>
                        <a:rPr lang="en-GB" sz="1200" baseline="0" noProof="0" dirty="0" smtClean="0"/>
                        <a:t> criminal law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distinction in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Not addressed</a:t>
                      </a:r>
                    </a:p>
                    <a:p>
                      <a:pPr algn="ctr"/>
                      <a:r>
                        <a:rPr lang="en-GB" sz="1200" noProof="0" dirty="0" smtClean="0"/>
                        <a:t>in law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distinction in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Reference to high risk offenders in</a:t>
                      </a:r>
                      <a:r>
                        <a:rPr lang="en-GB" sz="1200" baseline="0" noProof="0" dirty="0" smtClean="0"/>
                        <a:t> prison law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distinction in law</a:t>
                      </a:r>
                    </a:p>
                  </a:txBody>
                  <a:tcPr/>
                </a:tc>
              </a:tr>
              <a:tr h="784418">
                <a:tc>
                  <a:txBody>
                    <a:bodyPr/>
                    <a:lstStyle/>
                    <a:p>
                      <a:endParaRPr lang="de-DE" sz="1200" dirty="0" smtClean="0"/>
                    </a:p>
                    <a:p>
                      <a:endParaRPr lang="de-DE" sz="2800" dirty="0" smtClean="0"/>
                    </a:p>
                    <a:p>
                      <a:r>
                        <a:rPr lang="de-DE" dirty="0" smtClean="0"/>
                        <a:t>2.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No</a:t>
                      </a:r>
                      <a:r>
                        <a:rPr lang="en-GB" sz="1200" baseline="0" noProof="0" dirty="0" smtClean="0"/>
                        <a:t> </a:t>
                      </a:r>
                    </a:p>
                    <a:p>
                      <a:pPr algn="ctr"/>
                      <a:r>
                        <a:rPr lang="en-GB" sz="1200" baseline="0" noProof="0" dirty="0" smtClean="0"/>
                        <a:t>legal</a:t>
                      </a:r>
                    </a:p>
                    <a:p>
                      <a:pPr algn="ctr"/>
                      <a:r>
                        <a:rPr lang="en-GB" sz="1200" baseline="0" noProof="0" dirty="0" smtClean="0"/>
                        <a:t>definition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No </a:t>
                      </a:r>
                    </a:p>
                    <a:p>
                      <a:pPr algn="ctr"/>
                      <a:r>
                        <a:rPr lang="en-GB" sz="1200" baseline="0" noProof="0" dirty="0" smtClean="0"/>
                        <a:t>legal</a:t>
                      </a:r>
                      <a:endParaRPr lang="en-GB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definition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“deemed to be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particularly dangerous/ a particular danger to the life, health or freedom of another”</a:t>
                      </a:r>
                      <a:endParaRPr lang="de-DE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No </a:t>
                      </a:r>
                    </a:p>
                    <a:p>
                      <a:pPr algn="ctr"/>
                      <a:r>
                        <a:rPr lang="en-GB" sz="1200" baseline="0" noProof="0" dirty="0" smtClean="0"/>
                        <a:t>legal</a:t>
                      </a:r>
                      <a:endParaRPr lang="en-GB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definition</a:t>
                      </a:r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No </a:t>
                      </a:r>
                    </a:p>
                    <a:p>
                      <a:pPr algn="ctr"/>
                      <a:r>
                        <a:rPr lang="en-GB" sz="1200" baseline="0" noProof="0" dirty="0" smtClean="0"/>
                        <a:t>legal</a:t>
                      </a:r>
                      <a:endParaRPr lang="en-GB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definition</a:t>
                      </a:r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No </a:t>
                      </a:r>
                    </a:p>
                    <a:p>
                      <a:pPr algn="ctr"/>
                      <a:r>
                        <a:rPr lang="en-GB" sz="1200" baseline="0" noProof="0" dirty="0" smtClean="0"/>
                        <a:t>legal</a:t>
                      </a:r>
                      <a:endParaRPr lang="en-GB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definition</a:t>
                      </a:r>
                    </a:p>
                    <a:p>
                      <a:pPr algn="ctr"/>
                      <a:endParaRPr lang="en-GB" sz="1200" noProof="0" dirty="0" smtClean="0"/>
                    </a:p>
                    <a:p>
                      <a:pPr algn="ctr"/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“those who have committed serious harm and/or who pose a significant risk of committing future serious harm”</a:t>
                      </a:r>
                      <a:endParaRPr lang="en-GB" sz="1100" noProof="0" dirty="0" smtClean="0"/>
                    </a:p>
                  </a:txBody>
                  <a:tcPr/>
                </a:tc>
              </a:tr>
              <a:tr h="414798">
                <a:tc>
                  <a:txBody>
                    <a:bodyPr/>
                    <a:lstStyle/>
                    <a:p>
                      <a:r>
                        <a:rPr lang="de-DE" dirty="0" smtClean="0"/>
                        <a:t>3.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/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/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/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/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/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/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/</a:t>
                      </a:r>
                      <a:endParaRPr lang="en-GB" sz="1200" noProof="0" dirty="0"/>
                    </a:p>
                  </a:txBody>
                  <a:tcPr/>
                </a:tc>
              </a:tr>
              <a:tr h="928870">
                <a:tc>
                  <a:txBody>
                    <a:bodyPr/>
                    <a:lstStyle/>
                    <a:p>
                      <a:endParaRPr lang="de-DE" sz="1600" dirty="0" smtClean="0"/>
                    </a:p>
                    <a:p>
                      <a:r>
                        <a:rPr lang="de-DE" dirty="0" smtClean="0"/>
                        <a:t>4.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No such legal provision 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such legal provision 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Only in case of a possible court order to prevent early release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such legal provision 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such legal provision 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such legal provision 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No such legal provision 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290884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Legal issues (2)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307455"/>
              </p:ext>
            </p:extLst>
          </p:nvPr>
        </p:nvGraphicFramePr>
        <p:xfrm>
          <a:off x="457200" y="1600200"/>
          <a:ext cx="8435279" cy="391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41"/>
                <a:gridCol w="1010609"/>
                <a:gridCol w="1234573"/>
                <a:gridCol w="1307195"/>
                <a:gridCol w="902862"/>
                <a:gridCol w="1224136"/>
                <a:gridCol w="1296144"/>
                <a:gridCol w="1080119"/>
              </a:tblGrid>
              <a:tr h="392620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0" dirty="0" err="1" smtClean="0"/>
                        <a:t>Finland</a:t>
                      </a:r>
                      <a:endParaRPr lang="de-DE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3524412">
                <a:tc>
                  <a:txBody>
                    <a:bodyPr/>
                    <a:lstStyle/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400" dirty="0" smtClean="0"/>
                    </a:p>
                    <a:p>
                      <a:endParaRPr lang="de-DE" sz="1100" dirty="0" smtClean="0"/>
                    </a:p>
                    <a:p>
                      <a:r>
                        <a:rPr lang="de-DE" dirty="0" smtClean="0"/>
                        <a:t>5.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provisions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 redefinition of risk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prisoners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a term of imprisonment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exceeding 1 year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a year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before release on parole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provisions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 redefinition of risk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prisoners:</a:t>
                      </a:r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placed in a high-security ward 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3 months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segregated from other prisoners 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30 days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serving life sentence </a:t>
                      </a:r>
                    </a:p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release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serving full sentence </a:t>
                      </a:r>
                    </a:p>
                    <a:p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release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200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noProof="0" dirty="0" smtClean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provisions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 re-definition of risk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prisoners:</a:t>
                      </a:r>
                    </a:p>
                    <a:p>
                      <a:pPr algn="ctr"/>
                      <a:endParaRPr lang="en-US" sz="1200" noProof="0" dirty="0" smtClean="0"/>
                    </a:p>
                    <a:p>
                      <a:pPr algn="ctr"/>
                      <a:endParaRPr lang="en-US" sz="1200" noProof="0" dirty="0" smtClean="0"/>
                    </a:p>
                    <a:p>
                      <a:pPr algn="ctr"/>
                      <a:r>
                        <a:rPr lang="en-GB" sz="1200" noProof="0" dirty="0" smtClean="0"/>
                        <a:t>as part of the review of the sentence plan</a:t>
                      </a:r>
                    </a:p>
                    <a:p>
                      <a:pPr algn="ctr"/>
                      <a:r>
                        <a:rPr lang="en-US" sz="1200" noProof="0" dirty="0" smtClean="0"/>
                        <a:t>(“</a:t>
                      </a:r>
                      <a:r>
                        <a:rPr lang="en-US" sz="1200" b="1" noProof="0" dirty="0" smtClean="0"/>
                        <a:t>within reasonable time</a:t>
                      </a:r>
                      <a:r>
                        <a:rPr lang="en-US" sz="1200" noProof="0" dirty="0" smtClean="0"/>
                        <a:t>”).</a:t>
                      </a:r>
                    </a:p>
                    <a:p>
                      <a:pPr algn="ctr"/>
                      <a:endParaRPr lang="en-GB" sz="12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provisions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 redefinition of risk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prisoners: </a:t>
                      </a:r>
                    </a:p>
                    <a:p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placed in a security ward (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6</a:t>
                      </a:r>
                      <a:r>
                        <a:rPr lang="en-GB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months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being conditionally released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release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200" b="0" noProof="0" dirty="0" smtClean="0"/>
                    </a:p>
                    <a:p>
                      <a:endParaRPr lang="en-GB" sz="12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 provisions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 redefinition of risk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prisoners:</a:t>
                      </a:r>
                    </a:p>
                    <a:p>
                      <a:endParaRPr lang="en-US" sz="1200" kern="1200" baseline="0" noProof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as part of the review of the sentence plan</a:t>
                      </a:r>
                    </a:p>
                    <a:p>
                      <a:endParaRPr lang="en-US" sz="1200" noProof="0" dirty="0" smtClean="0"/>
                    </a:p>
                    <a:p>
                      <a:pPr algn="ctr"/>
                      <a:endParaRPr lang="en-GB" sz="1200" noProof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15556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Early/conditional </a:t>
            </a:r>
            <a:r>
              <a:rPr lang="en-GB" dirty="0"/>
              <a:t>release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300286"/>
              </p:ext>
            </p:extLst>
          </p:nvPr>
        </p:nvGraphicFramePr>
        <p:xfrm>
          <a:off x="457200" y="1600199"/>
          <a:ext cx="8435281" cy="517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41"/>
                <a:gridCol w="1070863"/>
                <a:gridCol w="1224136"/>
                <a:gridCol w="1247770"/>
                <a:gridCol w="984478"/>
                <a:gridCol w="1152128"/>
                <a:gridCol w="1152128"/>
                <a:gridCol w="1224137"/>
              </a:tblGrid>
              <a:tr h="418234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II.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noProof="0" dirty="0" smtClean="0"/>
                        <a:t>Belgium</a:t>
                      </a:r>
                      <a:endParaRPr lang="en-GB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1478301">
                <a:tc>
                  <a:txBody>
                    <a:bodyPr/>
                    <a:lstStyle/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noProof="0" dirty="0" smtClean="0"/>
                    </a:p>
                    <a:p>
                      <a:pPr algn="ctr"/>
                      <a:endParaRPr lang="en-US" sz="1100" noProof="0" dirty="0" smtClean="0"/>
                    </a:p>
                    <a:p>
                      <a:pPr algn="ctr"/>
                      <a:endParaRPr lang="en-US" sz="1100" noProof="0" dirty="0" smtClean="0"/>
                    </a:p>
                    <a:p>
                      <a:pPr algn="ctr"/>
                      <a:endParaRPr lang="en-US" sz="1100" noProof="0" dirty="0" smtClean="0"/>
                    </a:p>
                    <a:p>
                      <a:pPr algn="ctr"/>
                      <a:endParaRPr lang="en-US" sz="1100" noProof="0" dirty="0" smtClean="0"/>
                    </a:p>
                    <a:p>
                      <a:pPr algn="ctr"/>
                      <a:endParaRPr lang="en-US" sz="1100" noProof="0" dirty="0" smtClean="0"/>
                    </a:p>
                    <a:p>
                      <a:pPr algn="ctr"/>
                      <a:endParaRPr lang="en-US" sz="1100" noProof="0" dirty="0" smtClean="0"/>
                    </a:p>
                    <a:p>
                      <a:pPr algn="ctr"/>
                      <a:r>
                        <a:rPr lang="en-US" sz="1100" u="sng" noProof="0" dirty="0" smtClean="0"/>
                        <a:t>Conditional release </a:t>
                      </a:r>
                    </a:p>
                    <a:p>
                      <a:pPr algn="ctr"/>
                      <a:endParaRPr lang="en-US" sz="400" noProof="0" dirty="0" smtClean="0"/>
                    </a:p>
                    <a:p>
                      <a:pPr algn="ctr"/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⅓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ctr"/>
                      <a:r>
                        <a:rPr lang="en-US" sz="1100" u="sng" noProof="0" dirty="0" smtClean="0"/>
                        <a:t>Conditional release</a:t>
                      </a:r>
                      <a:r>
                        <a:rPr lang="en-US" sz="1100" noProof="0" dirty="0" smtClean="0"/>
                        <a:t>:</a:t>
                      </a:r>
                      <a:r>
                        <a:rPr lang="en-US" sz="1100" baseline="0" noProof="0" dirty="0" smtClean="0"/>
                        <a:t> </a:t>
                      </a:r>
                    </a:p>
                    <a:p>
                      <a:pPr algn="ctr"/>
                      <a:endParaRPr lang="en-US" sz="400" noProof="0" dirty="0" smtClean="0"/>
                    </a:p>
                    <a:p>
                      <a:pPr algn="l"/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⅓</a:t>
                      </a:r>
                      <a:r>
                        <a:rPr lang="en-US" sz="1100" noProof="0" dirty="0" smtClean="0"/>
                        <a:t> (</a:t>
                      </a:r>
                      <a:r>
                        <a:rPr lang="en-US" sz="1200" b="1" noProof="0" dirty="0" smtClean="0"/>
                        <a:t>½</a:t>
                      </a:r>
                      <a:r>
                        <a:rPr lang="en-US" sz="1100" b="1" noProof="0" dirty="0" smtClean="0"/>
                        <a:t> </a:t>
                      </a:r>
                      <a:r>
                        <a:rPr lang="en-US" sz="1100" b="0" noProof="0" dirty="0" smtClean="0"/>
                        <a:t>in more severe cases)</a:t>
                      </a:r>
                      <a:r>
                        <a:rPr lang="en-US" sz="1100" b="0" baseline="0" noProof="0" dirty="0" smtClean="0"/>
                        <a:t> </a:t>
                      </a:r>
                      <a:r>
                        <a:rPr lang="en-US" sz="1100" noProof="0" dirty="0" smtClean="0"/>
                        <a:t>≥ 6 months with</a:t>
                      </a:r>
                      <a:r>
                        <a:rPr lang="en-US" sz="1100" baseline="0" noProof="0" dirty="0" smtClean="0"/>
                        <a:t> EM</a:t>
                      </a:r>
                    </a:p>
                    <a:p>
                      <a:pPr algn="l"/>
                      <a:endParaRPr lang="en-US" sz="8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½</a:t>
                      </a:r>
                      <a:r>
                        <a:rPr lang="en-US" sz="1100" b="1" noProof="0" dirty="0" smtClean="0"/>
                        <a:t> </a:t>
                      </a:r>
                      <a:r>
                        <a:rPr lang="en-US" sz="1100" b="0" noProof="0" dirty="0" smtClean="0"/>
                        <a:t>(</a:t>
                      </a:r>
                      <a:r>
                        <a:rPr lang="en-US" sz="1200" b="1" noProof="0" dirty="0" smtClean="0"/>
                        <a:t>⅔</a:t>
                      </a:r>
                      <a:r>
                        <a:rPr lang="en-US" sz="1100" b="1" noProof="0" dirty="0" smtClean="0"/>
                        <a:t> </a:t>
                      </a:r>
                      <a:r>
                        <a:rPr lang="en-US" sz="1100" b="0" noProof="0" dirty="0" smtClean="0"/>
                        <a:t>in more severe cases)</a:t>
                      </a:r>
                      <a:r>
                        <a:rPr lang="en-US" sz="1100" noProof="0" dirty="0" smtClean="0"/>
                        <a:t> ≥ 6 months without</a:t>
                      </a:r>
                      <a:r>
                        <a:rPr lang="en-US" sz="1100" baseline="0" noProof="0" dirty="0" smtClean="0"/>
                        <a:t> EM</a:t>
                      </a:r>
                      <a:endParaRPr lang="en-US" sz="1100" noProof="0" dirty="0" smtClean="0"/>
                    </a:p>
                    <a:p>
                      <a:pPr marL="0" indent="0" algn="l">
                        <a:buNone/>
                      </a:pPr>
                      <a:endParaRPr lang="en-US" sz="1100" b="1" noProof="0" dirty="0" smtClean="0"/>
                    </a:p>
                    <a:p>
                      <a:pPr marL="0" indent="0" algn="l">
                        <a:buNone/>
                      </a:pPr>
                      <a:endParaRPr lang="en-US" sz="1100" b="1" noProof="0" dirty="0" smtClean="0"/>
                    </a:p>
                    <a:p>
                      <a:pPr marL="0" indent="0" algn="l">
                        <a:buNone/>
                      </a:pPr>
                      <a:endParaRPr lang="en-US" sz="1100" b="1" noProof="0" dirty="0" smtClean="0"/>
                    </a:p>
                    <a:p>
                      <a:pPr marL="0" indent="0" algn="l">
                        <a:buNone/>
                      </a:pPr>
                      <a:endParaRPr lang="en-US" sz="1100" b="1" noProof="0" dirty="0" smtClean="0"/>
                    </a:p>
                    <a:p>
                      <a:pPr marL="0" indent="0" algn="l">
                        <a:buNone/>
                      </a:pPr>
                      <a:endParaRPr lang="en-US" sz="1100" b="1" noProof="0" dirty="0" smtClean="0"/>
                    </a:p>
                    <a:p>
                      <a:pPr marL="0" indent="0" algn="l">
                        <a:buNone/>
                      </a:pPr>
                      <a:endParaRPr lang="en-US" sz="900" b="1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- Earliest after </a:t>
                      </a:r>
                      <a:r>
                        <a:rPr lang="en-US" sz="1100" b="1" noProof="0" dirty="0" smtClean="0"/>
                        <a:t>30 years</a:t>
                      </a:r>
                      <a:r>
                        <a:rPr lang="en-US" sz="1100" b="0" noProof="0" dirty="0" smtClean="0"/>
                        <a:t>, </a:t>
                      </a:r>
                      <a:r>
                        <a:rPr lang="en-US" sz="1100" b="0" baseline="0" noProof="0" dirty="0" smtClean="0"/>
                        <a:t>if sentenced to life imprisonment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ctr"/>
                      <a:r>
                        <a:rPr lang="en-US" sz="1100" u="sng" noProof="0" dirty="0" smtClean="0"/>
                        <a:t>Conditional release</a:t>
                      </a:r>
                      <a:r>
                        <a:rPr lang="en-US" sz="1100" noProof="0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½</a:t>
                      </a:r>
                      <a:r>
                        <a:rPr lang="en-US" sz="1200" noProof="0" dirty="0" smtClean="0"/>
                        <a:t> </a:t>
                      </a:r>
                      <a:r>
                        <a:rPr lang="en-US" sz="1100" baseline="0" noProof="0" dirty="0" smtClean="0"/>
                        <a:t>(</a:t>
                      </a:r>
                      <a:r>
                        <a:rPr lang="en-US" sz="1200" b="1" noProof="0" dirty="0" smtClean="0"/>
                        <a:t>⅔</a:t>
                      </a:r>
                      <a:r>
                        <a:rPr lang="en-US" sz="1100" b="1" noProof="0" dirty="0" smtClean="0"/>
                        <a:t> </a:t>
                      </a:r>
                      <a:r>
                        <a:rPr lang="en-US" sz="1100" b="0" noProof="0" dirty="0" smtClean="0"/>
                        <a:t>for recidivists)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⅚</a:t>
                      </a:r>
                      <a:r>
                        <a:rPr lang="en-US" sz="1100" b="1" baseline="0" noProof="0" dirty="0" smtClean="0"/>
                        <a:t> </a:t>
                      </a:r>
                      <a:r>
                        <a:rPr lang="en-US" sz="1100" b="0" baseline="0" noProof="0" dirty="0" smtClean="0"/>
                        <a:t>(</a:t>
                      </a:r>
                      <a:r>
                        <a:rPr lang="en-US" sz="1100" b="0" noProof="0" dirty="0" smtClean="0"/>
                        <a:t>full</a:t>
                      </a:r>
                      <a:r>
                        <a:rPr lang="en-US" sz="1100" b="0" baseline="0" noProof="0" dirty="0" smtClean="0"/>
                        <a:t> serving  inmates, if </a:t>
                      </a:r>
                      <a:r>
                        <a:rPr lang="en-US" sz="1100" noProof="0" dirty="0" smtClean="0"/>
                        <a:t>not considered dangerous)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noProof="0" dirty="0" smtClean="0"/>
                        <a:t>- Earliest after </a:t>
                      </a:r>
                      <a:r>
                        <a:rPr lang="en-US" sz="1100" b="1" baseline="0" noProof="0" dirty="0" smtClean="0"/>
                        <a:t>12 years</a:t>
                      </a:r>
                      <a:r>
                        <a:rPr lang="en-US" sz="1100" b="0" baseline="0" noProof="0" dirty="0" smtClean="0"/>
                        <a:t>, if sentenced to life imprisonment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noProof="0" dirty="0" smtClean="0"/>
                        <a:t>Early release</a:t>
                      </a:r>
                      <a:r>
                        <a:rPr lang="en-US" sz="1100" noProof="0" dirty="0" smtClean="0"/>
                        <a:t>:</a:t>
                      </a:r>
                      <a:r>
                        <a:rPr lang="en-US" sz="1100" baseline="0" noProof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-</a:t>
                      </a:r>
                      <a:r>
                        <a:rPr lang="en-US" sz="1100" baseline="0" noProof="0" dirty="0" smtClean="0"/>
                        <a:t> At </a:t>
                      </a:r>
                      <a:r>
                        <a:rPr lang="en-US" sz="1200" b="1" noProof="0" dirty="0" smtClean="0"/>
                        <a:t>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Temporary release (conditional release)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noProof="0" dirty="0" smtClean="0"/>
                        <a:t>Conditional release</a:t>
                      </a:r>
                      <a:r>
                        <a:rPr lang="en-GB" sz="1100" noProof="0" dirty="0" smtClean="0"/>
                        <a:t>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" noProof="0" dirty="0" smtClean="0"/>
                    </a:p>
                    <a:p>
                      <a:pPr algn="l"/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⅓</a:t>
                      </a:r>
                      <a:r>
                        <a:rPr lang="en-US" sz="1100" noProof="0" dirty="0" smtClean="0"/>
                        <a:t>  ≥ 2 months</a:t>
                      </a:r>
                    </a:p>
                    <a:p>
                      <a:pPr algn="l"/>
                      <a:endParaRPr lang="en-US" sz="1600" noProof="0" dirty="0" smtClean="0"/>
                    </a:p>
                    <a:p>
                      <a:pPr algn="l"/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½</a:t>
                      </a:r>
                      <a:r>
                        <a:rPr lang="en-US" sz="1100" b="1" noProof="0" dirty="0" smtClean="0"/>
                        <a:t> </a:t>
                      </a:r>
                      <a:r>
                        <a:rPr lang="en-US" sz="1100" noProof="0" dirty="0" smtClean="0"/>
                        <a:t>≥ 6  in special circumstances</a:t>
                      </a:r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- Earliest after </a:t>
                      </a:r>
                      <a:r>
                        <a:rPr lang="en-US" sz="1100" b="1" noProof="0" dirty="0" smtClean="0"/>
                        <a:t>15 years</a:t>
                      </a:r>
                      <a:r>
                        <a:rPr lang="en-US" sz="1100" b="0" baseline="0" noProof="0" dirty="0" smtClean="0"/>
                        <a:t>, if sentenced to life imprisonment</a:t>
                      </a:r>
                      <a:endParaRPr lang="en-US" sz="11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algn="ctr"/>
                      <a:r>
                        <a:rPr lang="en-US" sz="1100" u="sng" noProof="0" dirty="0" smtClean="0"/>
                        <a:t>Conditional release</a:t>
                      </a:r>
                      <a:r>
                        <a:rPr lang="en-US" sz="1100" noProof="0" dirty="0" smtClean="0"/>
                        <a:t>:</a:t>
                      </a:r>
                    </a:p>
                    <a:p>
                      <a:pPr algn="ctr"/>
                      <a:endParaRPr lang="en-US" sz="1100" noProof="0" dirty="0" smtClean="0"/>
                    </a:p>
                    <a:p>
                      <a:pPr algn="ctr"/>
                      <a:endParaRPr lang="en-US" sz="1100" noProof="0" dirty="0" smtClean="0"/>
                    </a:p>
                    <a:p>
                      <a:pPr algn="ctr"/>
                      <a:endParaRPr lang="en-US" sz="20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½</a:t>
                      </a:r>
                      <a:r>
                        <a:rPr lang="en-US" sz="1100" noProof="0" dirty="0" smtClean="0"/>
                        <a:t>  </a:t>
                      </a:r>
                      <a:r>
                        <a:rPr lang="en-US" sz="1100" b="0" noProof="0" dirty="0" smtClean="0"/>
                        <a:t>(</a:t>
                      </a:r>
                      <a:r>
                        <a:rPr lang="en-US" sz="1200" b="1" noProof="0" dirty="0" smtClean="0"/>
                        <a:t>⅔</a:t>
                      </a:r>
                      <a:r>
                        <a:rPr lang="en-US" sz="1100" b="1" noProof="0" dirty="0" smtClean="0"/>
                        <a:t> </a:t>
                      </a:r>
                      <a:r>
                        <a:rPr lang="en-US" sz="1100" b="0" noProof="0" dirty="0" smtClean="0"/>
                        <a:t>in more severe cases)</a:t>
                      </a:r>
                      <a:r>
                        <a:rPr lang="en-US" sz="1100" noProof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noProof="0" dirty="0" smtClean="0"/>
                    </a:p>
                    <a:p>
                      <a:pPr algn="l"/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¾</a:t>
                      </a:r>
                      <a:r>
                        <a:rPr lang="en-US" sz="1200" noProof="0" dirty="0" smtClean="0"/>
                        <a:t>,</a:t>
                      </a:r>
                      <a:r>
                        <a:rPr lang="en-US" sz="1100" noProof="0" dirty="0" smtClean="0"/>
                        <a:t> if convicted for a particularly serious felony</a:t>
                      </a:r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r>
                        <a:rPr lang="en-US" sz="1100" noProof="0" dirty="0" smtClean="0"/>
                        <a:t>- Earliest after</a:t>
                      </a:r>
                      <a:r>
                        <a:rPr lang="en-US" sz="1100" b="1" noProof="0" dirty="0" smtClean="0"/>
                        <a:t> 25 years</a:t>
                      </a:r>
                      <a:r>
                        <a:rPr lang="en-US" sz="1100" noProof="0" dirty="0" smtClean="0"/>
                        <a:t>, if sentenced to life imprisonment.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noProof="0" dirty="0" smtClean="0"/>
                        <a:t>Early release</a:t>
                      </a:r>
                      <a:r>
                        <a:rPr lang="en-US" sz="1100" noProof="0" dirty="0" smtClean="0"/>
                        <a:t>:</a:t>
                      </a:r>
                      <a:r>
                        <a:rPr lang="en-US" sz="1100" baseline="0" noProof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noProof="0" dirty="0" smtClean="0"/>
                        <a:t>- </a:t>
                      </a:r>
                      <a:r>
                        <a:rPr lang="en-US" sz="1100" noProof="0" dirty="0" smtClean="0"/>
                        <a:t>At </a:t>
                      </a:r>
                      <a:r>
                        <a:rPr lang="en-US" sz="1200" b="1" noProof="0" dirty="0" smtClean="0"/>
                        <a:t>⅔</a:t>
                      </a:r>
                      <a:r>
                        <a:rPr lang="en-US" sz="1100" noProof="0" dirty="0" smtClean="0"/>
                        <a:t> ≤ 3 months prior to end of term  (at the discretion of the prison</a:t>
                      </a:r>
                      <a:r>
                        <a:rPr lang="en-US" sz="1100" baseline="0" noProof="0" dirty="0" smtClean="0"/>
                        <a:t> </a:t>
                      </a:r>
                      <a:r>
                        <a:rPr lang="en-US" sz="1100" noProof="0" dirty="0" smtClean="0"/>
                        <a:t>governor)</a:t>
                      </a:r>
                      <a:endParaRPr lang="en-GB" sz="9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noProof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u="sng" noProof="0" dirty="0" smtClean="0"/>
                        <a:t>Conditional release</a:t>
                      </a:r>
                      <a:r>
                        <a:rPr lang="en-GB" sz="1100" noProof="0" dirty="0" smtClean="0"/>
                        <a:t>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⅓</a:t>
                      </a:r>
                      <a:r>
                        <a:rPr lang="en-US" sz="1100" noProof="0" dirty="0" smtClean="0"/>
                        <a:t>, in special circumstances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½</a:t>
                      </a:r>
                      <a:r>
                        <a:rPr lang="en-US" sz="1200" noProof="0" dirty="0" smtClean="0"/>
                        <a:t> </a:t>
                      </a:r>
                      <a:endParaRPr lang="en-GB" sz="12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r>
                        <a:rPr lang="en-US" sz="1100" noProof="0" dirty="0" smtClean="0"/>
                        <a:t>- At </a:t>
                      </a:r>
                      <a:r>
                        <a:rPr lang="en-US" sz="1200" b="1" noProof="0" dirty="0" smtClean="0"/>
                        <a:t>¾</a:t>
                      </a:r>
                      <a:r>
                        <a:rPr lang="en-US" sz="1100" noProof="0" dirty="0" smtClean="0"/>
                        <a:t>, if sentenced to </a:t>
                      </a:r>
                    </a:p>
                    <a:p>
                      <a:pPr algn="l"/>
                      <a:r>
                        <a:rPr lang="en-US" sz="1100" noProof="0" dirty="0" smtClean="0"/>
                        <a:t>&gt; 15 years  </a:t>
                      </a:r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endParaRPr lang="en-US" sz="1100" noProof="0" dirty="0" smtClean="0"/>
                    </a:p>
                    <a:p>
                      <a:pPr algn="l"/>
                      <a:r>
                        <a:rPr lang="en-US" sz="1100" noProof="0" dirty="0" smtClean="0"/>
                        <a:t>- Earliest after </a:t>
                      </a:r>
                      <a:r>
                        <a:rPr lang="en-US" sz="1100" b="1" noProof="0" dirty="0" smtClean="0"/>
                        <a:t>25 years</a:t>
                      </a:r>
                      <a:r>
                        <a:rPr lang="en-US" sz="1100" noProof="0" dirty="0" smtClean="0"/>
                        <a:t>, if sentenced to life imprisonment</a:t>
                      </a:r>
                    </a:p>
                    <a:p>
                      <a:pPr algn="l"/>
                      <a:endParaRPr lang="en-GB" sz="11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39592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/>
              <a:t>Early/conditional </a:t>
            </a:r>
            <a:r>
              <a:rPr lang="en-GB" dirty="0" smtClean="0"/>
              <a:t>release (2)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43112"/>
              </p:ext>
            </p:extLst>
          </p:nvPr>
        </p:nvGraphicFramePr>
        <p:xfrm>
          <a:off x="457200" y="1600200"/>
          <a:ext cx="8435281" cy="4034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41"/>
                <a:gridCol w="1180923"/>
                <a:gridCol w="1180923"/>
                <a:gridCol w="1180923"/>
                <a:gridCol w="1180923"/>
                <a:gridCol w="1099699"/>
                <a:gridCol w="1080120"/>
                <a:gridCol w="1152129"/>
              </a:tblGrid>
              <a:tr h="376898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II.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371782">
                <a:tc>
                  <a:txBody>
                    <a:bodyPr/>
                    <a:lstStyle/>
                    <a:p>
                      <a:r>
                        <a:rPr lang="de-DE" dirty="0" smtClean="0"/>
                        <a:t>2.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/>
                    </a:p>
                    <a:p>
                      <a:pPr algn="ctr"/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/>
                    </a:p>
                    <a:p>
                      <a:pPr algn="ctr"/>
                      <a:r>
                        <a:rPr lang="de-DE" sz="1200" dirty="0" smtClean="0"/>
                        <a:t>…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/>
                    </a:p>
                    <a:p>
                      <a:pPr algn="ctr"/>
                      <a:r>
                        <a:rPr lang="de-DE" sz="1200" dirty="0" smtClean="0"/>
                        <a:t>…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 smtClean="0"/>
                        <a:t>…</a:t>
                      </a:r>
                    </a:p>
                  </a:txBody>
                  <a:tcPr/>
                </a:tc>
              </a:tr>
              <a:tr h="784418">
                <a:tc>
                  <a:txBody>
                    <a:bodyPr/>
                    <a:lstStyle/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endParaRPr lang="de-DE" sz="1200" dirty="0" smtClean="0"/>
                    </a:p>
                    <a:p>
                      <a:r>
                        <a:rPr lang="de-DE" dirty="0" smtClean="0"/>
                        <a:t>3.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Extent of the </a:t>
                      </a:r>
                      <a:r>
                        <a:rPr lang="en-GB" sz="1200" noProof="0" dirty="0" err="1" smtClean="0"/>
                        <a:t>unserved</a:t>
                      </a:r>
                      <a:r>
                        <a:rPr lang="en-GB" sz="1200" noProof="0" dirty="0" smtClean="0"/>
                        <a:t> part of the term of imprisonment, but</a:t>
                      </a:r>
                      <a:r>
                        <a:rPr lang="en-GB" sz="1200" baseline="0" noProof="0" dirty="0" smtClean="0"/>
                        <a:t> </a:t>
                      </a:r>
                      <a:r>
                        <a:rPr lang="en-GB" sz="1200" b="1" noProof="0" dirty="0" smtClean="0"/>
                        <a:t>≥ 2 years /</a:t>
                      </a:r>
                    </a:p>
                    <a:p>
                      <a:r>
                        <a:rPr lang="en-GB" sz="1200" b="1" noProof="0" dirty="0" smtClean="0"/>
                        <a:t>5 – 10 years </a:t>
                      </a:r>
                      <a:r>
                        <a:rPr lang="en-GB" sz="1200" b="0" noProof="0" dirty="0" smtClean="0"/>
                        <a:t>for more severe cases</a:t>
                      </a:r>
                    </a:p>
                    <a:p>
                      <a:endParaRPr lang="en-GB" sz="1200" b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See above</a:t>
                      </a:r>
                    </a:p>
                    <a:p>
                      <a:endParaRPr lang="en-GB" sz="1200" b="0" noProof="0" dirty="0" smtClean="0"/>
                    </a:p>
                    <a:p>
                      <a:endParaRPr lang="en-GB" sz="1200" b="0" noProof="0" dirty="0" smtClean="0"/>
                    </a:p>
                    <a:p>
                      <a:endParaRPr lang="en-GB" sz="1200" b="0" noProof="0" dirty="0" smtClean="0"/>
                    </a:p>
                    <a:p>
                      <a:endParaRPr lang="en-GB" sz="1200" b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 smtClean="0"/>
                        <a:t>Life imprisonment: </a:t>
                      </a:r>
                      <a:r>
                        <a:rPr lang="en-GB" sz="1200" b="1" noProof="0" dirty="0" smtClean="0"/>
                        <a:t>10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Extent of the </a:t>
                      </a:r>
                      <a:r>
                        <a:rPr lang="en-GB" sz="1200" noProof="0" dirty="0" err="1" smtClean="0"/>
                        <a:t>unserved</a:t>
                      </a:r>
                      <a:r>
                        <a:rPr lang="en-GB" sz="1200" noProof="0" dirty="0" smtClean="0"/>
                        <a:t> part of the term of imprisonment, but </a:t>
                      </a:r>
                      <a:r>
                        <a:rPr lang="en-GB" sz="1200" b="1" noProof="0" dirty="0" smtClean="0"/>
                        <a:t>≥ 1 year</a:t>
                      </a:r>
                      <a:endParaRPr lang="en-GB" sz="1200" noProof="0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endParaRPr lang="en-US" sz="1200" b="1" dirty="0" smtClean="0"/>
                    </a:p>
                    <a:p>
                      <a:r>
                        <a:rPr lang="en-US" sz="1200" b="1" dirty="0" smtClean="0"/>
                        <a:t>12 months - 3 years</a:t>
                      </a:r>
                    </a:p>
                    <a:p>
                      <a:endParaRPr lang="de-DE" sz="1200" b="0" dirty="0" smtClean="0"/>
                    </a:p>
                    <a:p>
                      <a:endParaRPr lang="de-DE" sz="1200" b="0" dirty="0" smtClean="0"/>
                    </a:p>
                    <a:p>
                      <a:endParaRPr lang="de-DE" sz="1200" b="0" dirty="0" smtClean="0"/>
                    </a:p>
                    <a:p>
                      <a:r>
                        <a:rPr lang="en-GB" sz="1200" b="0" noProof="0" dirty="0" smtClean="0"/>
                        <a:t>Life imprisonment: </a:t>
                      </a:r>
                      <a:r>
                        <a:rPr lang="en-GB" sz="1200" b="1" noProof="0" dirty="0" smtClean="0"/>
                        <a:t>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Extent of the </a:t>
                      </a:r>
                      <a:r>
                        <a:rPr lang="en-US" sz="1200" noProof="0" dirty="0" err="1" smtClean="0"/>
                        <a:t>unserved</a:t>
                      </a:r>
                      <a:r>
                        <a:rPr lang="en-US" sz="1200" noProof="0" dirty="0" smtClean="0"/>
                        <a:t> part of the term of imprisonment, but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GB" sz="1200" b="1" noProof="0" dirty="0" smtClean="0"/>
                        <a:t>&lt; 3 years</a:t>
                      </a:r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r>
                        <a:rPr lang="en-GB" sz="1200" noProof="0" dirty="0" smtClean="0"/>
                        <a:t>See above</a:t>
                      </a:r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 smtClean="0"/>
                        <a:t>Life imprisonment: </a:t>
                      </a:r>
                      <a:r>
                        <a:rPr lang="en-GB" sz="1200" b="1" noProof="0" dirty="0" smtClean="0"/>
                        <a:t>3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noProof="0" dirty="0" smtClean="0"/>
                        <a:t>Custody</a:t>
                      </a:r>
                      <a:r>
                        <a:rPr lang="en-GB" sz="1200" baseline="0" noProof="0" dirty="0" smtClean="0"/>
                        <a:t> and post-custodial supervision combined m</a:t>
                      </a:r>
                      <a:r>
                        <a:rPr lang="en-GB" sz="1200" noProof="0" dirty="0" smtClean="0"/>
                        <a:t>ay</a:t>
                      </a:r>
                      <a:r>
                        <a:rPr lang="en-GB" sz="1200" baseline="0" noProof="0" dirty="0" smtClean="0"/>
                        <a:t> not exceed the maximum term of imprisonment provided for by domestic law for the offence committed</a:t>
                      </a:r>
                    </a:p>
                    <a:p>
                      <a:endParaRPr lang="en-GB" sz="1200" baseline="0" noProof="0" dirty="0" smtClean="0"/>
                    </a:p>
                    <a:p>
                      <a:endParaRPr lang="en-GB" sz="1200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 smtClean="0"/>
                        <a:t>Life imprisonment: </a:t>
                      </a:r>
                      <a:r>
                        <a:rPr lang="en-GB" sz="1200" b="1" noProof="0" dirty="0" smtClean="0"/>
                        <a:t>life</a:t>
                      </a:r>
                      <a:r>
                        <a:rPr lang="en-GB" sz="1200" b="1" baseline="0" noProof="0" dirty="0" smtClean="0"/>
                        <a:t> long</a:t>
                      </a:r>
                      <a:endParaRPr lang="en-GB" sz="1200" b="1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Extent of the </a:t>
                      </a:r>
                      <a:r>
                        <a:rPr lang="en-GB" sz="1200" noProof="0" dirty="0" err="1" smtClean="0"/>
                        <a:t>unserved</a:t>
                      </a:r>
                      <a:r>
                        <a:rPr lang="en-GB" sz="1200" noProof="0" dirty="0" smtClean="0"/>
                        <a:t> part of the term of imprisonment,</a:t>
                      </a:r>
                      <a:r>
                        <a:rPr lang="en-GB" sz="1200" baseline="0" noProof="0" dirty="0" smtClean="0"/>
                        <a:t> between </a:t>
                      </a:r>
                      <a:r>
                        <a:rPr lang="en-GB" sz="1200" b="1" noProof="0" dirty="0" smtClean="0"/>
                        <a:t>2 – 5 years </a:t>
                      </a:r>
                    </a:p>
                    <a:p>
                      <a:r>
                        <a:rPr lang="en-GB" sz="1200" b="0" noProof="0" dirty="0" smtClean="0"/>
                        <a:t>(probation)</a:t>
                      </a:r>
                    </a:p>
                    <a:p>
                      <a:endParaRPr lang="en-GB" sz="1200" b="0" noProof="0" dirty="0" smtClean="0"/>
                    </a:p>
                    <a:p>
                      <a:endParaRPr lang="en-GB" sz="1200" b="0" noProof="0" dirty="0" smtClean="0"/>
                    </a:p>
                    <a:p>
                      <a:r>
                        <a:rPr lang="en-GB" sz="1200" b="1" noProof="0" dirty="0" smtClean="0"/>
                        <a:t>2 – 5 years</a:t>
                      </a:r>
                    </a:p>
                    <a:p>
                      <a:endParaRPr lang="en-GB" sz="1200" b="1" noProof="0" dirty="0" smtClean="0"/>
                    </a:p>
                    <a:p>
                      <a:endParaRPr lang="en-GB" sz="1200" b="1" noProof="0" dirty="0" smtClean="0"/>
                    </a:p>
                    <a:p>
                      <a:endParaRPr lang="en-GB" sz="1200" b="1" noProof="0" dirty="0" smtClean="0"/>
                    </a:p>
                    <a:p>
                      <a:endParaRPr lang="en-GB" sz="1200" b="1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 smtClean="0"/>
                        <a:t>Life imprisonment: </a:t>
                      </a:r>
                      <a:r>
                        <a:rPr lang="en-GB" sz="1200" b="1" noProof="0" dirty="0" smtClean="0"/>
                        <a:t>5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noProof="0" dirty="0" smtClean="0"/>
                        <a:t>1 - 7 years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noProof="0" dirty="0" smtClean="0"/>
                        <a:t>(probation)</a:t>
                      </a:r>
                      <a:endParaRPr lang="en-GB" sz="1200" b="1" noProof="0" dirty="0" smtClean="0"/>
                    </a:p>
                    <a:p>
                      <a:endParaRPr lang="en-GB" sz="1200" b="1" noProof="0" dirty="0" smtClean="0"/>
                    </a:p>
                    <a:p>
                      <a:endParaRPr lang="en-GB" sz="1200" b="1" noProof="0" dirty="0" smtClean="0"/>
                    </a:p>
                    <a:p>
                      <a:endParaRPr lang="en-GB" sz="1200" b="1" noProof="0" dirty="0" smtClean="0"/>
                    </a:p>
                    <a:p>
                      <a:endParaRPr lang="en-GB" sz="1200" b="1" noProof="0" dirty="0" smtClean="0"/>
                    </a:p>
                    <a:p>
                      <a:endParaRPr lang="en-GB" sz="1200" b="1" noProof="0" dirty="0" smtClean="0"/>
                    </a:p>
                    <a:p>
                      <a:endParaRPr lang="en-GB" sz="1200" b="1" noProof="0" dirty="0" smtClean="0"/>
                    </a:p>
                    <a:p>
                      <a:endParaRPr lang="en-GB" sz="1200" b="1" noProof="0" dirty="0" smtClean="0"/>
                    </a:p>
                    <a:p>
                      <a:r>
                        <a:rPr lang="en-GB" sz="1200" b="1" noProof="0" dirty="0" smtClean="0"/>
                        <a:t>1 – 3 years 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noProof="0" dirty="0" smtClean="0"/>
                        <a:t>≤ 5 years </a:t>
                      </a:r>
                      <a:r>
                        <a:rPr lang="en-GB" sz="1200" b="0" noProof="0" dirty="0" smtClean="0"/>
                        <a:t>for recidivists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Extent of the </a:t>
                      </a:r>
                      <a:r>
                        <a:rPr lang="en-US" sz="1200" noProof="0" dirty="0" err="1" smtClean="0"/>
                        <a:t>unserved</a:t>
                      </a:r>
                      <a:r>
                        <a:rPr lang="en-US" sz="1200" noProof="0" dirty="0" smtClean="0"/>
                        <a:t> part of the term of imprisonment</a:t>
                      </a:r>
                      <a:endParaRPr lang="en-GB" sz="12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17731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/>
              <a:t>Transitional phase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831924"/>
              </p:ext>
            </p:extLst>
          </p:nvPr>
        </p:nvGraphicFramePr>
        <p:xfrm>
          <a:off x="323527" y="1600200"/>
          <a:ext cx="8568954" cy="413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/>
                <a:gridCol w="1153245"/>
                <a:gridCol w="1199637"/>
                <a:gridCol w="1199637"/>
                <a:gridCol w="1199637"/>
                <a:gridCol w="1190275"/>
                <a:gridCol w="1123355"/>
                <a:gridCol w="1071119"/>
              </a:tblGrid>
              <a:tr h="376898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III.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489011">
                <a:tc rowSpan="4">
                  <a:txBody>
                    <a:bodyPr/>
                    <a:lstStyle/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r>
                        <a:rPr lang="de-DE" dirty="0" smtClean="0"/>
                        <a:t>1.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noProof="0" dirty="0" smtClean="0"/>
                        <a:t>Sentence </a:t>
                      </a:r>
                    </a:p>
                    <a:p>
                      <a:pPr algn="l"/>
                      <a:r>
                        <a:rPr lang="en-GB" sz="1200" noProof="0" dirty="0" smtClean="0"/>
                        <a:t>plan (+)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Sentence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plan (+)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Sentence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plan (+)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Sentence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plan (+)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Sentence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plan (+)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Sentence plan(+)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Sentence plan(+)</a:t>
                      </a:r>
                      <a:endParaRPr lang="en-GB" sz="1200" baseline="0" noProof="0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3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Release plan (+)</a:t>
                      </a:r>
                    </a:p>
                    <a:p>
                      <a:pPr algn="l"/>
                      <a:endParaRPr lang="en-GB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Release plan?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Release plan (+)</a:t>
                      </a:r>
                    </a:p>
                    <a:p>
                      <a:pPr algn="l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Release plan (+)</a:t>
                      </a:r>
                    </a:p>
                    <a:p>
                      <a:pPr algn="l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Release plan (+)</a:t>
                      </a:r>
                    </a:p>
                    <a:p>
                      <a:pPr algn="l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Release plan</a:t>
                      </a:r>
                      <a:r>
                        <a:rPr lang="en-GB" sz="1200" baseline="0" noProof="0" dirty="0" smtClean="0"/>
                        <a:t> as part of the sentence plan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Release plan</a:t>
                      </a:r>
                      <a:r>
                        <a:rPr lang="en-GB" sz="1200" baseline="0" noProof="0" dirty="0" smtClean="0"/>
                        <a:t> as part of the sentence plan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668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Transfer to open prison (+)</a:t>
                      </a:r>
                      <a:endParaRPr lang="en-GB" sz="1200" noProof="0" dirty="0" smtClean="0"/>
                    </a:p>
                    <a:p>
                      <a:pPr algn="l"/>
                      <a:endParaRPr lang="en-GB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Transfer to open prison (+), if prerequisites fulfilled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Transfer to open prison (+)</a:t>
                      </a:r>
                    </a:p>
                    <a:p>
                      <a:pPr algn="l"/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Transfer to open prison may be granted for  prisoners with short sentences or a remaining term &gt; 2 years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Transfer to open prison (+), if this serves to prepare the prisoner’s release</a:t>
                      </a:r>
                    </a:p>
                    <a:p>
                      <a:pPr algn="l"/>
                      <a:endParaRPr lang="en-GB" sz="1200" noProof="0" dirty="0" smtClean="0"/>
                    </a:p>
                    <a:p>
                      <a:pPr algn="l"/>
                      <a:endParaRPr lang="en-GB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Transfer to open prison (+)</a:t>
                      </a:r>
                      <a:r>
                        <a:rPr lang="en-GB" sz="1200" noProof="0" dirty="0" smtClean="0"/>
                        <a:t>, if placed in a low security prison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Transfer to open prison?</a:t>
                      </a:r>
                      <a:endParaRPr lang="en-GB" sz="1200" baseline="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noProof="0" dirty="0" smtClean="0"/>
                        <a:t>Prison leave (+)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Prison leave (+)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[21 days/year]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Prison leave (+)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[</a:t>
                      </a:r>
                      <a:r>
                        <a:rPr lang="en-US" sz="1200" noProof="0" dirty="0" smtClean="0"/>
                        <a:t>max. 6 months prior to release on parole]</a:t>
                      </a:r>
                      <a:endParaRPr lang="en-GB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Prison leave (+)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noProof="0" dirty="0" smtClean="0"/>
                        <a:t>[duration within the discretion of the Minister]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Prison leave (+)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[21 days/year + special leave</a:t>
                      </a:r>
                      <a:r>
                        <a:rPr lang="en-GB" sz="1200" baseline="0" noProof="0" dirty="0" smtClean="0"/>
                        <a:t> of 1 week per 3 months]</a:t>
                      </a:r>
                      <a:endParaRPr lang="en-GB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Prison leave(+)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[max. period of 5 days]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Prison leave?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6145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/>
              <a:t>Transitional </a:t>
            </a:r>
            <a:r>
              <a:rPr lang="en-GB" dirty="0" smtClean="0"/>
              <a:t>phase (2)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319665"/>
              </p:ext>
            </p:extLst>
          </p:nvPr>
        </p:nvGraphicFramePr>
        <p:xfrm>
          <a:off x="323527" y="1600200"/>
          <a:ext cx="8568954" cy="4308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/>
                <a:gridCol w="1153245"/>
                <a:gridCol w="1199637"/>
                <a:gridCol w="1199637"/>
                <a:gridCol w="1199637"/>
                <a:gridCol w="1190275"/>
                <a:gridCol w="950938"/>
                <a:gridCol w="1243536"/>
              </a:tblGrid>
              <a:tr h="376898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III.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3036078">
                <a:tc>
                  <a:txBody>
                    <a:bodyPr/>
                    <a:lstStyle/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endParaRPr lang="de-DE" sz="1100" dirty="0" smtClean="0"/>
                    </a:p>
                    <a:p>
                      <a:r>
                        <a:rPr lang="de-DE" dirty="0" smtClean="0"/>
                        <a:t>2.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Psychosocial Service as part of the Prison Service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The French and Flemish Community 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GB" sz="1200" noProof="0" dirty="0" smtClean="0"/>
                        <a:t> Case manager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GB" sz="1200" noProof="0" dirty="0" smtClean="0"/>
                        <a:t> By request of the case manager:</a:t>
                      </a:r>
                    </a:p>
                    <a:p>
                      <a:pPr marL="0" indent="87313">
                        <a:buFont typeface="Symbol" pitchFamily="18" charset="2"/>
                        <a:buNone/>
                      </a:pPr>
                      <a:r>
                        <a:rPr lang="en-GB" sz="1200" noProof="0" dirty="0" smtClean="0"/>
                        <a:t>Probation  </a:t>
                      </a:r>
                    </a:p>
                    <a:p>
                      <a:pPr marL="87313" indent="0">
                        <a:buFont typeface="Symbol" pitchFamily="18" charset="2"/>
                        <a:buNone/>
                      </a:pPr>
                      <a:r>
                        <a:rPr lang="en-GB" sz="1200" noProof="0" dirty="0" smtClean="0"/>
                        <a:t>officer, local </a:t>
                      </a:r>
                    </a:p>
                    <a:p>
                      <a:pPr marL="87313" indent="0">
                        <a:buFont typeface="Symbol" pitchFamily="18" charset="2"/>
                        <a:buNone/>
                      </a:pPr>
                      <a:r>
                        <a:rPr lang="en-GB" sz="1200" noProof="0" dirty="0" smtClean="0"/>
                        <a:t>municipality, </a:t>
                      </a:r>
                    </a:p>
                    <a:p>
                      <a:pPr marL="87313" indent="0">
                        <a:buFont typeface="Symbol" pitchFamily="18" charset="2"/>
                        <a:buNone/>
                      </a:pPr>
                      <a:r>
                        <a:rPr lang="en-GB" sz="1200" noProof="0" dirty="0" smtClean="0"/>
                        <a:t>social worker 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noProof="0" dirty="0" smtClean="0"/>
                        <a:t>Senior criminal sanctions official (if necessary in cooperation with prison’s social worker, worker for alcohol and drug abusers, guidance counselor, health care) 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Local authorities of the municipality 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Psychiatric Prison hospital 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Prison Service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Custody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noProof="0" dirty="0" smtClean="0"/>
                        <a:t>Management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Health and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noProof="0" dirty="0" smtClean="0"/>
                        <a:t>Nursing Service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Psychology Service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Addiction Service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Training Service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noProof="0" dirty="0" smtClean="0"/>
                        <a:t>Chaplaincy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Statutory services 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Community and voluntary bodies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Division manager 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Psychological service 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Prison officers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Supervisory office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Probation officer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Court for the Execution of Sentences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Police 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Forensic psychologist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Prosecution </a:t>
                      </a:r>
                    </a:p>
                    <a:p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Corps of Prison and Court Guard officers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GB" sz="1200" noProof="0" dirty="0" smtClean="0"/>
                        <a:t> Centres for social work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Institutions responsible for </a:t>
                      </a:r>
                      <a:r>
                        <a:rPr lang="en-GB" sz="1200" noProof="0" dirty="0" smtClean="0"/>
                        <a:t>employment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GB" sz="1200" noProof="0" dirty="0" smtClean="0"/>
                        <a:t> Organisations providing accommodation</a:t>
                      </a:r>
                      <a:r>
                        <a:rPr lang="en-GB" sz="1200" baseline="0" noProof="0" dirty="0" smtClean="0"/>
                        <a:t> </a:t>
                      </a:r>
                      <a:r>
                        <a:rPr lang="en-US" sz="1200" noProof="0" dirty="0" smtClean="0"/>
                        <a:t>opportunities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baseline="0" noProof="0" dirty="0" smtClean="0"/>
                        <a:t> P</a:t>
                      </a:r>
                      <a:r>
                        <a:rPr lang="en-US" sz="1200" noProof="0" dirty="0" smtClean="0"/>
                        <a:t>ublic health care and education institutions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 Societies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US" sz="1200" baseline="0" noProof="0" dirty="0" smtClean="0"/>
                        <a:t> </a:t>
                      </a:r>
                      <a:r>
                        <a:rPr lang="en-GB" sz="1200" baseline="0" noProof="0" dirty="0" smtClean="0"/>
                        <a:t>C</a:t>
                      </a:r>
                      <a:r>
                        <a:rPr lang="en-GB" sz="1200" noProof="0" dirty="0" smtClean="0"/>
                        <a:t>harity organisations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GB" sz="1200" noProof="0" dirty="0" smtClean="0"/>
                        <a:t> Self-help organisations</a:t>
                      </a:r>
                    </a:p>
                    <a:p>
                      <a:pPr marL="87313" indent="-87313">
                        <a:buFont typeface="Arial" pitchFamily="34" charset="0"/>
                        <a:buChar char="•"/>
                      </a:pPr>
                      <a:r>
                        <a:rPr lang="en-GB" sz="1200" noProof="0" dirty="0" smtClean="0"/>
                        <a:t> Other civil society organisations </a:t>
                      </a:r>
                      <a:endParaRPr lang="en-GB" sz="1200" noProof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31018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08972"/>
            <a:ext cx="8229600" cy="608666"/>
          </a:xfrm>
        </p:spPr>
        <p:txBody>
          <a:bodyPr>
            <a:normAutofit fontScale="90000"/>
          </a:bodyPr>
          <a:lstStyle/>
          <a:p>
            <a:r>
              <a:rPr lang="en-GB" dirty="0"/>
              <a:t>Transitional </a:t>
            </a:r>
            <a:r>
              <a:rPr lang="en-GB" dirty="0" smtClean="0"/>
              <a:t>phase (3)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186878"/>
              </p:ext>
            </p:extLst>
          </p:nvPr>
        </p:nvGraphicFramePr>
        <p:xfrm>
          <a:off x="323528" y="1600200"/>
          <a:ext cx="8640961" cy="478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166567"/>
                <a:gridCol w="1209718"/>
                <a:gridCol w="1209718"/>
                <a:gridCol w="1209718"/>
                <a:gridCol w="1134110"/>
                <a:gridCol w="1108850"/>
                <a:gridCol w="1170232"/>
              </a:tblGrid>
              <a:tr h="516696">
                <a:tc>
                  <a:txBody>
                    <a:bodyPr/>
                    <a:lstStyle/>
                    <a:p>
                      <a:r>
                        <a:rPr lang="de-DE" b="0" dirty="0" smtClean="0"/>
                        <a:t>III.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Belgium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Estonia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Finland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Ireland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smtClean="0"/>
                        <a:t>M-W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Slovakia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0" dirty="0" err="1" smtClean="0"/>
                        <a:t>Slovenia</a:t>
                      </a:r>
                      <a:endParaRPr lang="de-DE" b="0" dirty="0"/>
                    </a:p>
                  </a:txBody>
                  <a:tcPr/>
                </a:tc>
              </a:tr>
              <a:tr h="2385919">
                <a:tc>
                  <a:txBody>
                    <a:bodyPr/>
                    <a:lstStyle/>
                    <a:p>
                      <a:endParaRPr lang="de-DE" sz="1100" dirty="0" smtClean="0"/>
                    </a:p>
                    <a:p>
                      <a:r>
                        <a:rPr lang="de-DE" dirty="0" smtClean="0"/>
                        <a:t>3.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 algn="l">
                        <a:buFont typeface="Arial" pitchFamily="34" charset="0"/>
                        <a:buChar char="•"/>
                      </a:pPr>
                      <a:r>
                        <a:rPr lang="en-GB" sz="1200" noProof="0" dirty="0" smtClean="0"/>
                        <a:t>Probation Service (Justice</a:t>
                      </a:r>
                      <a:r>
                        <a:rPr lang="en-GB" sz="1200" baseline="0" noProof="0" dirty="0" smtClean="0"/>
                        <a:t> </a:t>
                      </a:r>
                      <a:r>
                        <a:rPr lang="en-GB" sz="1200" noProof="0" dirty="0" smtClean="0"/>
                        <a:t>assistants)</a:t>
                      </a:r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 algn="l">
                        <a:buFont typeface="Arial" pitchFamily="34" charset="0"/>
                        <a:buChar char="•"/>
                      </a:pPr>
                      <a:r>
                        <a:rPr lang="en-GB" sz="1200" noProof="0" dirty="0" smtClean="0"/>
                        <a:t>Local municipalities </a:t>
                      </a:r>
                    </a:p>
                    <a:p>
                      <a:pPr algn="ctr"/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indent="-87313" algn="l">
                        <a:buFont typeface="Arial" pitchFamily="34" charset="0"/>
                        <a:buChar char="•"/>
                      </a:pPr>
                      <a:r>
                        <a:rPr lang="en-US" sz="1200" noProof="0" dirty="0" smtClean="0"/>
                        <a:t>Social worker of the prisoner’s municipality  (if subjected to supervision)</a:t>
                      </a:r>
                    </a:p>
                    <a:p>
                      <a:pPr algn="ctr"/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200" noProof="0" dirty="0" smtClean="0"/>
                        <a:t>Probation Service 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200" noProof="0" dirty="0" smtClean="0"/>
                        <a:t>Prison Service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200" noProof="0" dirty="0" smtClean="0"/>
                        <a:t>Courts Service 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1200" noProof="0" dirty="0" smtClean="0"/>
                        <a:t>An Garda </a:t>
                      </a:r>
                      <a:r>
                        <a:rPr lang="fr-FR" sz="1200" noProof="0" dirty="0" err="1" smtClean="0"/>
                        <a:t>Síochána</a:t>
                      </a:r>
                      <a:r>
                        <a:rPr lang="fr-FR" sz="1200" noProof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  <a:p>
                      <a:pPr algn="ctr"/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noProof="0" dirty="0" smtClean="0"/>
                        <a:t> Halfway houses 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noProof="0" dirty="0" smtClean="0"/>
                        <a:t> Debt regulation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noProof="0" dirty="0" smtClean="0"/>
                        <a:t> Counseling 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noProof="0" dirty="0" smtClean="0"/>
                        <a:t> Clinics for therapy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noProof="0" dirty="0" smtClean="0"/>
                        <a:t> Social assistance office 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200" noProof="0" dirty="0" smtClean="0"/>
                        <a:t>Employment agencies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200" noProof="0" dirty="0" smtClean="0"/>
                        <a:t>Probation and mediation officers </a:t>
                      </a:r>
                    </a:p>
                    <a:p>
                      <a:pPr algn="ctr"/>
                      <a:endParaRPr lang="en-GB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200" noProof="0" dirty="0" smtClean="0"/>
                        <a:t>Social work centres </a:t>
                      </a:r>
                      <a:endParaRPr lang="en-GB" sz="1200" noProof="0" dirty="0"/>
                    </a:p>
                  </a:txBody>
                  <a:tcPr/>
                </a:tc>
              </a:tr>
              <a:tr h="1014417">
                <a:tc rowSpan="2">
                  <a:txBody>
                    <a:bodyPr/>
                    <a:lstStyle/>
                    <a:p>
                      <a:endParaRPr lang="de-DE" sz="1200" dirty="0" smtClean="0"/>
                    </a:p>
                    <a:p>
                      <a:r>
                        <a:rPr lang="de-DE" dirty="0" smtClean="0"/>
                        <a:t>4.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  <a:p>
                      <a:endParaRPr lang="en-GB" sz="1200" noProof="0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Law: At least 2 months prior to release</a:t>
                      </a:r>
                    </a:p>
                    <a:p>
                      <a:endParaRPr lang="en-US" sz="1200" noProof="0" dirty="0" smtClean="0"/>
                    </a:p>
                    <a:p>
                      <a:endParaRPr lang="en-US" sz="1200" noProof="0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Law: “Well before release”</a:t>
                      </a:r>
                    </a:p>
                    <a:p>
                      <a:endParaRPr lang="en-US" sz="1200" noProof="0" dirty="0" smtClean="0"/>
                    </a:p>
                    <a:p>
                      <a:endParaRPr lang="en-US" sz="1200" noProof="0" dirty="0" smtClean="0"/>
                    </a:p>
                    <a:p>
                      <a:endParaRPr lang="en-US" sz="1200" noProof="0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Law: 6 - 12</a:t>
                      </a:r>
                      <a:r>
                        <a:rPr lang="en-US" sz="1200" baseline="0" noProof="0" dirty="0" smtClean="0"/>
                        <a:t> </a:t>
                      </a:r>
                      <a:r>
                        <a:rPr lang="en-US" sz="1200" noProof="0" dirty="0" smtClean="0"/>
                        <a:t>months before the prospective release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noProof="0" dirty="0" smtClean="0"/>
                        <a:t>Not defined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Law: </a:t>
                      </a:r>
                      <a:r>
                        <a:rPr lang="en-US" sz="1200" noProof="0" dirty="0" smtClean="0"/>
                        <a:t>At least 3 months prior to release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noProof="0" dirty="0" smtClean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Practice:</a:t>
                      </a:r>
                      <a:r>
                        <a:rPr lang="en-GB" sz="1200" baseline="0" noProof="0" dirty="0" smtClean="0"/>
                        <a:t> A</a:t>
                      </a:r>
                      <a:r>
                        <a:rPr lang="en-GB" sz="1200" noProof="0" dirty="0" smtClean="0"/>
                        <a:t>t the beginning</a:t>
                      </a:r>
                      <a:r>
                        <a:rPr lang="en-GB" sz="1200" baseline="0" noProof="0" dirty="0" smtClean="0"/>
                        <a:t> of the sentence</a:t>
                      </a:r>
                      <a:endParaRPr lang="en-GB" sz="1200" noProof="0" dirty="0" smtClean="0"/>
                    </a:p>
                    <a:p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Practice:</a:t>
                      </a:r>
                      <a:r>
                        <a:rPr lang="en-GB" sz="1200" baseline="0" noProof="0" dirty="0" smtClean="0"/>
                        <a:t> A</a:t>
                      </a:r>
                      <a:r>
                        <a:rPr lang="en-GB" sz="1200" noProof="0" dirty="0" smtClean="0"/>
                        <a:t>t the beginning</a:t>
                      </a:r>
                      <a:r>
                        <a:rPr lang="en-GB" sz="1200" baseline="0" noProof="0" dirty="0" smtClean="0"/>
                        <a:t> of the sentence</a:t>
                      </a:r>
                      <a:endParaRPr lang="en-GB" sz="12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Practice:</a:t>
                      </a:r>
                      <a:r>
                        <a:rPr lang="en-GB" sz="1200" baseline="0" noProof="0" dirty="0" smtClean="0"/>
                        <a:t> </a:t>
                      </a:r>
                      <a:r>
                        <a:rPr lang="en-US" sz="1200" noProof="0" dirty="0" smtClean="0"/>
                        <a:t>At the latest 6 months before release </a:t>
                      </a:r>
                    </a:p>
                    <a:p>
                      <a:endParaRPr lang="en-US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200" noProof="0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 smtClean="0"/>
                        <a:t>Practice:</a:t>
                      </a:r>
                      <a:r>
                        <a:rPr lang="en-GB" sz="1200" baseline="0" noProof="0" dirty="0" smtClean="0"/>
                        <a:t> A</a:t>
                      </a:r>
                      <a:r>
                        <a:rPr lang="en-GB" sz="1200" noProof="0" dirty="0" smtClean="0"/>
                        <a:t>t the beginning</a:t>
                      </a:r>
                      <a:r>
                        <a:rPr lang="en-GB" sz="1200" baseline="0" noProof="0" dirty="0" smtClean="0"/>
                        <a:t> of the sentence</a:t>
                      </a:r>
                      <a:endParaRPr lang="en-GB" sz="1200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noProof="0" dirty="0" smtClean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4" name="Picture 2" descr="SignetFarbene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151" y="160900"/>
            <a:ext cx="25980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269491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>
                <a:latin typeface="Univers LT Std 57 Cn" pitchFamily="34" charset="0"/>
              </a:rPr>
              <a:t>Prof. Dr. Frieder Dünkel</a:t>
            </a:r>
          </a:p>
          <a:p>
            <a:r>
              <a:rPr lang="de-DE" sz="1100" dirty="0" smtClean="0">
                <a:latin typeface="Univers LT Std 57 Cn" pitchFamily="34" charset="0"/>
              </a:rPr>
              <a:t>Department </a:t>
            </a:r>
            <a:r>
              <a:rPr lang="en-GB" sz="1100" dirty="0" smtClean="0">
                <a:latin typeface="Univers LT Std 57 Cn" pitchFamily="34" charset="0"/>
              </a:rPr>
              <a:t>of Criminology</a:t>
            </a:r>
          </a:p>
        </p:txBody>
      </p:sp>
    </p:spTree>
    <p:extLst>
      <p:ext uri="{BB962C8B-B14F-4D97-AF65-F5344CB8AC3E}">
        <p14:creationId xmlns:p14="http://schemas.microsoft.com/office/powerpoint/2010/main" val="247462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2267</Words>
  <Application>Microsoft Office PowerPoint</Application>
  <PresentationFormat>Presentazione su schermo (4:3)</PresentationFormat>
  <Paragraphs>791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Larissa</vt:lpstr>
      <vt:lpstr>A Comparison of  Transition Management Practices</vt:lpstr>
      <vt:lpstr>Contents</vt:lpstr>
      <vt:lpstr>Legal issues</vt:lpstr>
      <vt:lpstr>Legal issues (2)</vt:lpstr>
      <vt:lpstr>Early/conditional release</vt:lpstr>
      <vt:lpstr>Early/conditional release (2)</vt:lpstr>
      <vt:lpstr>Transitional phase</vt:lpstr>
      <vt:lpstr>Transitional phase (2)</vt:lpstr>
      <vt:lpstr>Transitional phase (3)</vt:lpstr>
      <vt:lpstr>Transitional phase (4)</vt:lpstr>
      <vt:lpstr>Transitional phase (5)</vt:lpstr>
      <vt:lpstr>Aftercare</vt:lpstr>
      <vt:lpstr>Aftercare (2)</vt:lpstr>
      <vt:lpstr>Aftercare (3)</vt:lpstr>
      <vt:lpstr>Aftercare (4)</vt:lpstr>
      <vt:lpstr>Statistical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of Transition Management</dc:title>
  <dc:creator>Mo</dc:creator>
  <cp:lastModifiedBy>Elisabetta</cp:lastModifiedBy>
  <cp:revision>50</cp:revision>
  <dcterms:created xsi:type="dcterms:W3CDTF">2013-06-04T20:44:12Z</dcterms:created>
  <dcterms:modified xsi:type="dcterms:W3CDTF">2013-11-10T13:09:55Z</dcterms:modified>
</cp:coreProperties>
</file>